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97" r:id="rId4"/>
    <p:sldId id="298" r:id="rId5"/>
    <p:sldId id="290" r:id="rId6"/>
    <p:sldId id="299" r:id="rId7"/>
    <p:sldId id="300" r:id="rId8"/>
    <p:sldId id="301" r:id="rId9"/>
    <p:sldId id="302" r:id="rId10"/>
    <p:sldId id="303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8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4595E-71B5-4CDB-8A73-4C63D52F94D7}" type="datetimeFigureOut">
              <a:rPr lang="ru-RU"/>
              <a:pPr>
                <a:defRPr/>
              </a:pPr>
              <a:t>28.10.2014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DC6FB-336B-4091-875B-45699F1C61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AA907-D153-4DAF-8372-75A3B24E2781}" type="datetimeFigureOut">
              <a:rPr lang="ru-RU"/>
              <a:pPr>
                <a:defRPr/>
              </a:pPr>
              <a:t>28.10.2014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DDC0E-65F9-4C78-8704-2C8496F16A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78703-5B8F-4A42-8996-746BCA6954A5}" type="datetimeFigureOut">
              <a:rPr lang="ru-RU"/>
              <a:pPr>
                <a:defRPr/>
              </a:pPr>
              <a:t>28.10.2014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001E9-24C8-4E46-94A3-567A0805F3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A3758-7A4F-4B04-A640-391F4D003D38}" type="datetimeFigureOut">
              <a:rPr lang="ru-RU"/>
              <a:pPr>
                <a:defRPr/>
              </a:pPr>
              <a:t>28.10.2014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AC3DF-33E4-4C83-804A-36BDEB687A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BCBB5-E8A2-4BFD-8388-1D51B4C2C073}" type="datetimeFigureOut">
              <a:rPr lang="ru-RU"/>
              <a:pPr>
                <a:defRPr/>
              </a:pPr>
              <a:t>28.10.2014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D4C7B-889D-4522-A5CD-8B3D35F15B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A55C1-06CF-448D-80FC-37341CF7513F}" type="datetimeFigureOut">
              <a:rPr lang="ru-RU"/>
              <a:pPr>
                <a:defRPr/>
              </a:pPr>
              <a:t>28.10.2014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6341-E131-441D-88E3-E0D4873BFA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52317-2552-4DDE-95CF-085AF4560D57}" type="datetimeFigureOut">
              <a:rPr lang="ru-RU"/>
              <a:pPr>
                <a:defRPr/>
              </a:pPr>
              <a:t>28.10.2014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6B871-1960-4BC3-94C1-1CF548648E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B46EE-53CF-4CC4-938A-AB7425D0F7E4}" type="datetimeFigureOut">
              <a:rPr lang="ru-RU"/>
              <a:pPr>
                <a:defRPr/>
              </a:pPr>
              <a:t>28.10.2014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AD316-A52B-40EF-8EC6-61B3705556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98EC1-A734-41BB-B028-3DFE4AD83584}" type="datetimeFigureOut">
              <a:rPr lang="ru-RU"/>
              <a:pPr>
                <a:defRPr/>
              </a:pPr>
              <a:t>28.10.2014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CA544-B572-4B34-BB1B-E8C43ED01B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76410-9D2F-4406-9FB1-7318129C12FE}" type="datetimeFigureOut">
              <a:rPr lang="ru-RU"/>
              <a:pPr>
                <a:defRPr/>
              </a:pPr>
              <a:t>28.10.2014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3B60D-0B57-48E8-B8A9-EF7EA4EAD7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113F2-DCB9-4B5D-8F5F-1CBBB4BB5674}" type="datetimeFigureOut">
              <a:rPr lang="ru-RU"/>
              <a:pPr>
                <a:defRPr/>
              </a:pPr>
              <a:t>28.10.2014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E7655-7514-435F-93AF-18E25ACD98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955858-CD1D-4380-97E2-847876EB1E2A}" type="datetimeFigureOut">
              <a:rPr lang="ru-RU"/>
              <a:pPr>
                <a:defRPr/>
              </a:pPr>
              <a:t>28.10.2014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9DC326-EC0F-4EF6-B7F9-DE14A2E927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44675"/>
            <a:ext cx="9144000" cy="30972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Правовое регулирование градостроительной деятельности в Республике Беларусь.</a:t>
            </a:r>
            <a:br>
              <a:rPr lang="ru-RU" b="1" dirty="0" smtClean="0"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latin typeface="Arial" pitchFamily="34" charset="0"/>
                <a:cs typeface="Arial" pitchFamily="34" charset="0"/>
              </a:rPr>
              <a:t>Общественное обсуждение градостроительных проектов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13314" name="Picture 2" descr="Эмблема БелНИИП-x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333375"/>
            <a:ext cx="1404937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2" descr="Герб%20РБ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333375"/>
            <a:ext cx="110172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5003800" y="5589588"/>
            <a:ext cx="3744913" cy="719137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>
                <a:latin typeface="Arial" pitchFamily="34" charset="0"/>
                <a:ea typeface="+mj-ea"/>
                <a:cs typeface="Arial" pitchFamily="34" charset="0"/>
              </a:rPr>
              <a:t>Хижняк  А.Н.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15888"/>
            <a:ext cx="8785225" cy="6626225"/>
          </a:xfrm>
        </p:spPr>
        <p:txBody>
          <a:bodyPr rtlCol="0">
            <a:normAutofit fontScale="47500" lnSpcReduction="20000"/>
          </a:bodyPr>
          <a:lstStyle/>
          <a:p>
            <a:pPr marL="0" indent="0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u="sng" dirty="0">
                <a:latin typeface="Arial" pitchFamily="34" charset="0"/>
                <a:cs typeface="Arial" pitchFamily="34" charset="0"/>
              </a:rPr>
              <a:t>Замечания и (или) предложения участников общественного обсуждения</a:t>
            </a:r>
            <a:r>
              <a:rPr lang="ru-RU" sz="3800" dirty="0">
                <a:latin typeface="Arial" pitchFamily="34" charset="0"/>
                <a:cs typeface="Arial" pitchFamily="34" charset="0"/>
              </a:rPr>
              <a:t>, поступившие в письменной или электронной форме, регистрируются и направляются организатором общественного обсуждения для </a:t>
            </a:r>
            <a:r>
              <a:rPr lang="ru-RU" sz="3800" u="sng" dirty="0">
                <a:latin typeface="Arial" pitchFamily="34" charset="0"/>
                <a:cs typeface="Arial" pitchFamily="34" charset="0"/>
              </a:rPr>
              <a:t>рассмотрения, обобщения и подведения</a:t>
            </a:r>
            <a:r>
              <a:rPr lang="ru-RU" sz="3800" dirty="0">
                <a:latin typeface="Arial" pitchFamily="34" charset="0"/>
                <a:cs typeface="Arial" pitchFamily="34" charset="0"/>
              </a:rPr>
              <a:t> итогов </a:t>
            </a:r>
            <a:r>
              <a:rPr lang="ru-RU" sz="3800" u="sng" dirty="0">
                <a:latin typeface="Arial" pitchFamily="34" charset="0"/>
                <a:cs typeface="Arial" pitchFamily="34" charset="0"/>
              </a:rPr>
              <a:t>на архитектурно-градостроительном </a:t>
            </a:r>
            <a:r>
              <a:rPr lang="ru-RU" sz="3800" u="sng" dirty="0" smtClean="0">
                <a:latin typeface="Arial" pitchFamily="34" charset="0"/>
                <a:cs typeface="Arial" pitchFamily="34" charset="0"/>
              </a:rPr>
              <a:t>совете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3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Работа комиссии по общественному </a:t>
            </a:r>
            <a:r>
              <a:rPr lang="ru-RU" sz="3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обсуждению.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-детальные планы, разрабатываемые </a:t>
            </a:r>
            <a:r>
              <a:rPr lang="ru-RU" sz="3800" dirty="0">
                <a:latin typeface="Arial" pitchFamily="34" charset="0"/>
                <a:cs typeface="Arial" pitchFamily="34" charset="0"/>
              </a:rPr>
              <a:t>на территории существующих микрорайонов и кварталов жилой застройки, подлежащих реконструкции;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-проектная документация </a:t>
            </a:r>
            <a:r>
              <a:rPr lang="ru-RU" sz="3800" dirty="0">
                <a:latin typeface="Arial" pitchFamily="34" charset="0"/>
                <a:cs typeface="Arial" pitchFamily="34" charset="0"/>
              </a:rPr>
              <a:t>на благоустройство дворовых территорий.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b="1" dirty="0" smtClean="0">
                <a:latin typeface="Arial" pitchFamily="34" charset="0"/>
                <a:cs typeface="Arial" pitchFamily="34" charset="0"/>
              </a:rPr>
              <a:t>Состав комиссии: </a:t>
            </a:r>
            <a:endParaRPr lang="ru-RU" sz="3800" b="1" dirty="0">
              <a:latin typeface="Arial" pitchFamily="34" charset="0"/>
              <a:cs typeface="Arial" pitchFamily="34" charset="0"/>
            </a:endParaRP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-депутат </a:t>
            </a:r>
            <a:r>
              <a:rPr lang="ru-RU" sz="3800" dirty="0">
                <a:latin typeface="Arial" pitchFamily="34" charset="0"/>
                <a:cs typeface="Arial" pitchFamily="34" charset="0"/>
              </a:rPr>
              <a:t>соответствующего местного Совета 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депутатов;</a:t>
            </a:r>
            <a:endParaRPr lang="ru-RU" sz="3800" dirty="0">
              <a:latin typeface="Arial" pitchFamily="34" charset="0"/>
              <a:cs typeface="Arial" pitchFamily="34" charset="0"/>
            </a:endParaRP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-представители </a:t>
            </a:r>
            <a:r>
              <a:rPr lang="ru-RU" sz="3800" dirty="0">
                <a:latin typeface="Arial" pitchFamily="34" charset="0"/>
                <a:cs typeface="Arial" pitchFamily="34" charset="0"/>
              </a:rPr>
              <a:t>местного исполнительного и распорядительного 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органа, курирующие </a:t>
            </a:r>
            <a:r>
              <a:rPr lang="ru-RU" sz="3800" dirty="0">
                <a:latin typeface="Arial" pitchFamily="34" charset="0"/>
                <a:cs typeface="Arial" pitchFamily="34" charset="0"/>
              </a:rPr>
              <a:t>вопросы строительства, архитектуры и градостроительства, природных ресурсов и охраны окружающей среды, гигиены, эпидемиологии и общественного здоровья;</a:t>
            </a: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-представитель </a:t>
            </a:r>
            <a:r>
              <a:rPr lang="ru-RU" sz="3800" dirty="0">
                <a:latin typeface="Arial" pitchFamily="34" charset="0"/>
                <a:cs typeface="Arial" pitchFamily="34" charset="0"/>
              </a:rPr>
              <a:t>разработчика проекта;</a:t>
            </a: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-представитель </a:t>
            </a:r>
            <a:r>
              <a:rPr lang="ru-RU" sz="3800" dirty="0">
                <a:latin typeface="Arial" pitchFamily="34" charset="0"/>
                <a:cs typeface="Arial" pitchFamily="34" charset="0"/>
              </a:rPr>
              <a:t>заказчика 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проекта</a:t>
            </a:r>
            <a:r>
              <a:rPr lang="ru-RU" sz="3800" dirty="0">
                <a:latin typeface="Arial" pitchFamily="34" charset="0"/>
                <a:cs typeface="Arial" pitchFamily="34" charset="0"/>
              </a:rPr>
              <a:t>;</a:t>
            </a:r>
            <a:endParaRPr lang="ru-RU" sz="3800" dirty="0" smtClean="0">
              <a:latin typeface="Arial" pitchFamily="34" charset="0"/>
              <a:cs typeface="Arial" pitchFamily="34" charset="0"/>
            </a:endParaRP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-представители инициативных групп, юридических лиц и индивидуальных предпринимателей.</a:t>
            </a:r>
            <a:endParaRPr lang="ru-RU" sz="3800" dirty="0">
              <a:latin typeface="Arial" pitchFamily="34" charset="0"/>
              <a:cs typeface="Arial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3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3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инициативе участников общественного </a:t>
            </a:r>
            <a:r>
              <a:rPr lang="ru-RU" sz="3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обсуждения может быть проведена Профессиональная </a:t>
            </a:r>
            <a:r>
              <a:rPr lang="ru-RU" sz="3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независимая </a:t>
            </a:r>
            <a:r>
              <a:rPr lang="ru-RU" sz="3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экспертиза.</a:t>
            </a:r>
            <a:endParaRPr lang="ru-RU" sz="3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179388" y="188913"/>
            <a:ext cx="8713787" cy="6480175"/>
          </a:xfrm>
        </p:spPr>
        <p:txBody>
          <a:bodyPr anchor="t"/>
          <a:lstStyle/>
          <a:p>
            <a:pPr algn="l"/>
            <a:r>
              <a:rPr lang="ru-RU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                 Основные нормативные правовые акты в сфере                   </a:t>
            </a:r>
            <a:br>
              <a:rPr lang="ru-RU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ru-RU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                              градостроительной деятельности</a:t>
            </a:r>
            <a:r>
              <a:rPr lang="ru-RU" sz="2000" b="1" smtClean="0">
                <a:latin typeface="Arial" charset="0"/>
                <a:cs typeface="Arial" charset="0"/>
              </a:rPr>
              <a:t/>
            </a:r>
            <a:br>
              <a:rPr lang="ru-RU" sz="2000" b="1" smtClean="0">
                <a:latin typeface="Arial" charset="0"/>
                <a:cs typeface="Arial" charset="0"/>
              </a:rPr>
            </a:br>
            <a:r>
              <a:rPr lang="ru-RU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1. </a:t>
            </a:r>
            <a:r>
              <a:rPr lang="ru-RU" sz="2000" b="1" smtClean="0">
                <a:latin typeface="Arial" charset="0"/>
                <a:cs typeface="Arial" charset="0"/>
              </a:rPr>
              <a:t>Закон Республики Беларусь Закон Республики Беларусь от 05.07.2004 N 300-З (ред. от 04.01.2014) "Об архитектурной, градостроительной и строительной деятельности в Республике Беларусь".</a:t>
            </a:r>
            <a:br>
              <a:rPr lang="ru-RU" sz="2000" b="1" smtClean="0">
                <a:latin typeface="Arial" charset="0"/>
                <a:cs typeface="Arial" charset="0"/>
              </a:rPr>
            </a:br>
            <a:r>
              <a:rPr lang="ru-RU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2.</a:t>
            </a:r>
            <a:r>
              <a:rPr lang="ru-RU" sz="200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ru-RU" sz="2000" b="1" smtClean="0">
                <a:latin typeface="Arial" charset="0"/>
                <a:cs typeface="Arial" charset="0"/>
              </a:rPr>
              <a:t>Указ Президента Республики Беларусь от 30.08.2011 N 385 "Об утверждении Основных направлений государственной градостроительной политики Республики Беларусь на 2011 - 2015 годы".</a:t>
            </a:r>
            <a:br>
              <a:rPr lang="ru-RU" sz="2000" b="1" smtClean="0">
                <a:latin typeface="Arial" charset="0"/>
                <a:cs typeface="Arial" charset="0"/>
              </a:rPr>
            </a:br>
            <a:r>
              <a:rPr lang="ru-RU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3. </a:t>
            </a:r>
            <a:r>
              <a:rPr lang="ru-RU" sz="2000" b="1" smtClean="0">
                <a:latin typeface="Arial" charset="0"/>
                <a:cs typeface="Arial" charset="0"/>
              </a:rPr>
              <a:t>Указ Президента Республики Беларусь от 14.01.2014 N 26</a:t>
            </a:r>
            <a:br>
              <a:rPr lang="ru-RU" sz="2000" b="1" smtClean="0">
                <a:latin typeface="Arial" charset="0"/>
                <a:cs typeface="Arial" charset="0"/>
              </a:rPr>
            </a:br>
            <a:r>
              <a:rPr lang="ru-RU" sz="2000" b="1" smtClean="0">
                <a:latin typeface="Arial" charset="0"/>
                <a:cs typeface="Arial" charset="0"/>
              </a:rPr>
              <a:t>"О мерах по совершенствованию строительной деятельности"</a:t>
            </a:r>
            <a:br>
              <a:rPr lang="ru-RU" sz="2000" b="1" smtClean="0">
                <a:latin typeface="Arial" charset="0"/>
                <a:cs typeface="Arial" charset="0"/>
              </a:rPr>
            </a:br>
            <a:r>
              <a:rPr lang="ru-RU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4. </a:t>
            </a:r>
            <a:r>
              <a:rPr lang="ru-RU" sz="2000" b="1" smtClean="0">
                <a:latin typeface="Arial" charset="0"/>
                <a:cs typeface="Arial" charset="0"/>
              </a:rPr>
              <a:t>Постановление Совета Министров Республики Беларусь от 21.03.2014 N 252 "Положение об аттестации юридических лиц и индивидуальных предпринимателей, осуществляющих отдельные виды архитектурной, градостроительной, строительной деятельности (их составляющие), выполнение работ по обследованию зданий и сооружений").</a:t>
            </a:r>
            <a:r>
              <a:rPr lang="ru-RU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ru-RU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ru-RU" sz="2000" smtClean="0">
                <a:latin typeface="Arial" charset="0"/>
                <a:cs typeface="Arial" charset="0"/>
              </a:rPr>
              <a:t/>
            </a:r>
            <a:br>
              <a:rPr lang="ru-RU" sz="2000" smtClean="0">
                <a:latin typeface="Arial" charset="0"/>
                <a:cs typeface="Arial" charset="0"/>
              </a:rPr>
            </a:br>
            <a:endParaRPr lang="ru-R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>
          <a:xfrm>
            <a:off x="179388" y="188913"/>
            <a:ext cx="8713787" cy="6480175"/>
          </a:xfrm>
        </p:spPr>
        <p:txBody>
          <a:bodyPr anchor="t"/>
          <a:lstStyle/>
          <a:p>
            <a:pPr algn="l"/>
            <a:r>
              <a:rPr lang="ru-RU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 5. </a:t>
            </a:r>
            <a:r>
              <a:rPr lang="ru-RU" sz="2000" b="1" smtClean="0">
                <a:latin typeface="Arial" charset="0"/>
                <a:cs typeface="Arial" charset="0"/>
              </a:rPr>
              <a:t>Постановление Совета Министров Республики Беларусь от 20.02.2007 N 223 (ред. от 01.04.2014)</a:t>
            </a:r>
            <a:br>
              <a:rPr lang="ru-RU" sz="2000" b="1" smtClean="0">
                <a:latin typeface="Arial" charset="0"/>
                <a:cs typeface="Arial" charset="0"/>
              </a:rPr>
            </a:br>
            <a:r>
              <a:rPr lang="ru-RU" sz="2000" b="1" smtClean="0">
                <a:latin typeface="Arial" charset="0"/>
                <a:cs typeface="Arial" charset="0"/>
              </a:rPr>
              <a:t>"Положение о порядке подготовки и выдачи разрешительной документации на строительство объектов"</a:t>
            </a:r>
            <a:br>
              <a:rPr lang="ru-RU" sz="2000" b="1" smtClean="0">
                <a:latin typeface="Arial" charset="0"/>
                <a:cs typeface="Arial" charset="0"/>
              </a:rPr>
            </a:br>
            <a:r>
              <a:rPr lang="ru-RU" sz="2000" b="1" smtClean="0">
                <a:latin typeface="Arial" charset="0"/>
                <a:cs typeface="Arial" charset="0"/>
              </a:rPr>
              <a:t>"Положение о главном архитекторе области, города, района, района в городе".</a:t>
            </a:r>
            <a:r>
              <a:rPr lang="ru-RU" sz="20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/>
            </a:r>
            <a:br>
              <a:rPr lang="ru-RU" sz="2000" b="1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ru-RU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6.</a:t>
            </a:r>
            <a:r>
              <a:rPr lang="ru-RU" sz="200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ru-RU" sz="2000" b="1" smtClean="0">
                <a:latin typeface="Arial" charset="0"/>
                <a:cs typeface="Arial" charset="0"/>
              </a:rPr>
              <a:t>Постановление Совета Министров Республики Беларусь от 01.06.2011 N 687 "Положение о порядке создания и ведения государственного градостроительного кадастра Республики Беларусь, мониторинга объектов архитектурной, градостроительной и строительной деятельности"</a:t>
            </a:r>
            <a:br>
              <a:rPr lang="ru-RU" sz="2000" b="1" smtClean="0">
                <a:latin typeface="Arial" charset="0"/>
                <a:cs typeface="Arial" charset="0"/>
              </a:rPr>
            </a:br>
            <a:r>
              <a:rPr lang="ru-RU" sz="2000" b="1" smtClean="0">
                <a:latin typeface="Arial" charset="0"/>
                <a:cs typeface="Arial" charset="0"/>
              </a:rPr>
              <a:t> "Положение о порядке проведения общественных обсуждений в области архитектурной, градостроительной и строительной деятельности"</a:t>
            </a:r>
            <a:r>
              <a:rPr lang="ru-RU" sz="2000" smtClean="0">
                <a:latin typeface="Arial" charset="0"/>
                <a:cs typeface="Arial" charset="0"/>
              </a:rPr>
              <a:t/>
            </a:r>
            <a:br>
              <a:rPr lang="ru-RU" sz="2000" smtClean="0">
                <a:latin typeface="Arial" charset="0"/>
                <a:cs typeface="Arial" charset="0"/>
              </a:rPr>
            </a:br>
            <a:endParaRPr lang="ru-R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/>
          </p:nvPr>
        </p:nvSpPr>
        <p:spPr>
          <a:xfrm>
            <a:off x="179388" y="188913"/>
            <a:ext cx="8713787" cy="6480175"/>
          </a:xfrm>
        </p:spPr>
        <p:txBody>
          <a:bodyPr anchor="t"/>
          <a:lstStyle/>
          <a:p>
            <a:pPr algn="l"/>
            <a:r>
              <a:rPr lang="ru-RU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7. </a:t>
            </a:r>
            <a:r>
              <a:rPr lang="ru-RU" sz="2000" b="1" smtClean="0">
                <a:latin typeface="Arial" charset="0"/>
                <a:cs typeface="Arial" charset="0"/>
              </a:rPr>
              <a:t>Закон Республики Беларусь от 07.01.2012 N 340-З</a:t>
            </a:r>
            <a:br>
              <a:rPr lang="ru-RU" sz="2000" b="1" smtClean="0">
                <a:latin typeface="Arial" charset="0"/>
                <a:cs typeface="Arial" charset="0"/>
              </a:rPr>
            </a:br>
            <a:r>
              <a:rPr lang="ru-RU" sz="2000" b="1" smtClean="0">
                <a:latin typeface="Arial" charset="0"/>
                <a:cs typeface="Arial" charset="0"/>
              </a:rPr>
              <a:t>"О санитарно-эпидемиологическом благополучии населения".</a:t>
            </a:r>
            <a:br>
              <a:rPr lang="ru-RU" sz="2000" b="1" smtClean="0">
                <a:latin typeface="Arial" charset="0"/>
                <a:cs typeface="Arial" charset="0"/>
              </a:rPr>
            </a:br>
            <a:r>
              <a:rPr lang="ru-RU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8. </a:t>
            </a:r>
            <a:r>
              <a:rPr lang="ru-RU" sz="2000" b="1" smtClean="0">
                <a:latin typeface="Arial" charset="0"/>
                <a:cs typeface="Arial" charset="0"/>
              </a:rPr>
              <a:t>Закон Республики Беларусь от 09.11.2009 N 54-З (ред. от 14.07.2011) "О государственной экологической экспертизе".</a:t>
            </a:r>
            <a:br>
              <a:rPr lang="ru-RU" sz="2000" b="1" smtClean="0">
                <a:latin typeface="Arial" charset="0"/>
                <a:cs typeface="Arial" charset="0"/>
              </a:rPr>
            </a:br>
            <a:r>
              <a:rPr lang="ru-RU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9. </a:t>
            </a:r>
            <a:r>
              <a:rPr lang="ru-RU" sz="2000" b="1" smtClean="0">
                <a:latin typeface="Arial" charset="0"/>
                <a:cs typeface="Arial" charset="0"/>
              </a:rPr>
              <a:t>Постановление Совета Министров Республики Беларусь от 19.05.2010 N 755 (ред. от </a:t>
            </a:r>
            <a:r>
              <a:rPr lang="en-US" sz="2000" b="1" smtClean="0">
                <a:latin typeface="Arial" charset="0"/>
                <a:cs typeface="Arial" charset="0"/>
              </a:rPr>
              <a:t>29</a:t>
            </a:r>
            <a:r>
              <a:rPr lang="ru-RU" sz="2000" b="1" smtClean="0">
                <a:latin typeface="Arial" charset="0"/>
                <a:cs typeface="Arial" charset="0"/>
              </a:rPr>
              <a:t>.0</a:t>
            </a:r>
            <a:r>
              <a:rPr lang="en-US" sz="2000" b="1" smtClean="0">
                <a:latin typeface="Arial" charset="0"/>
                <a:cs typeface="Arial" charset="0"/>
              </a:rPr>
              <a:t>3</a:t>
            </a:r>
            <a:r>
              <a:rPr lang="ru-RU" sz="2000" b="1" smtClean="0">
                <a:latin typeface="Arial" charset="0"/>
                <a:cs typeface="Arial" charset="0"/>
              </a:rPr>
              <a:t>.201</a:t>
            </a:r>
            <a:r>
              <a:rPr lang="en-US" sz="2000" b="1" smtClean="0">
                <a:latin typeface="Arial" charset="0"/>
                <a:cs typeface="Arial" charset="0"/>
              </a:rPr>
              <a:t>3</a:t>
            </a:r>
            <a:r>
              <a:rPr lang="ru-RU" sz="2000" b="1" smtClean="0">
                <a:latin typeface="Arial" charset="0"/>
                <a:cs typeface="Arial" charset="0"/>
              </a:rPr>
              <a:t>)</a:t>
            </a:r>
            <a:br>
              <a:rPr lang="ru-RU" sz="2000" b="1" smtClean="0">
                <a:latin typeface="Arial" charset="0"/>
                <a:cs typeface="Arial" charset="0"/>
              </a:rPr>
            </a:br>
            <a:r>
              <a:rPr lang="ru-RU" sz="2000" b="1" smtClean="0">
                <a:latin typeface="Arial" charset="0"/>
                <a:cs typeface="Arial" charset="0"/>
              </a:rPr>
              <a:t>"Положение о порядке проведения государственной экологической экспертизы"</a:t>
            </a:r>
            <a:br>
              <a:rPr lang="ru-RU" sz="2000" b="1" smtClean="0">
                <a:latin typeface="Arial" charset="0"/>
                <a:cs typeface="Arial" charset="0"/>
              </a:rPr>
            </a:br>
            <a:r>
              <a:rPr lang="ru-RU" sz="2000" b="1" smtClean="0">
                <a:latin typeface="Arial" charset="0"/>
                <a:cs typeface="Arial" charset="0"/>
              </a:rPr>
              <a:t>"Положение о порядке проведения оценки воздействия на окружающую среду"</a:t>
            </a:r>
            <a:r>
              <a:rPr lang="en-US" sz="2000" b="1" smtClean="0">
                <a:latin typeface="Arial" charset="0"/>
                <a:cs typeface="Arial" charset="0"/>
              </a:rPr>
              <a:t>.</a:t>
            </a:r>
            <a:r>
              <a:rPr lang="ru-RU" b="1" smtClean="0">
                <a:latin typeface="Arial" charset="0"/>
                <a:cs typeface="Arial" charset="0"/>
              </a:rPr>
              <a:t/>
            </a:r>
            <a:br>
              <a:rPr lang="ru-RU" b="1" smtClean="0">
                <a:latin typeface="Arial" charset="0"/>
                <a:cs typeface="Arial" charset="0"/>
              </a:rPr>
            </a:br>
            <a:r>
              <a:rPr lang="ru-RU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10. </a:t>
            </a:r>
            <a:r>
              <a:rPr lang="ru-RU" sz="2000" b="1" smtClean="0">
                <a:latin typeface="Arial" charset="0"/>
                <a:cs typeface="Arial" charset="0"/>
              </a:rPr>
              <a:t>Постановление Совета Министров Республики Беларусь от 08.10.2008 N 1476 (ред. от 01.04.2014г.) </a:t>
            </a:r>
            <a:br>
              <a:rPr lang="ru-RU" sz="2000" b="1" smtClean="0">
                <a:latin typeface="Arial" charset="0"/>
                <a:cs typeface="Arial" charset="0"/>
              </a:rPr>
            </a:br>
            <a:r>
              <a:rPr lang="ru-RU" sz="2000" b="1" smtClean="0">
                <a:latin typeface="Arial" charset="0"/>
                <a:cs typeface="Arial" charset="0"/>
              </a:rPr>
              <a:t>"Положение о порядке проведения государственной экспертизы градостроительных проектов, обоснований инвестирования в строительство, архитектурных, строительных проектов, выделяемых в них этапов работ, очередей строительства, пусковых комплексов и смет (сметной документации)"</a:t>
            </a:r>
            <a:br>
              <a:rPr lang="ru-RU" sz="2000" b="1" smtClean="0">
                <a:latin typeface="Arial" charset="0"/>
                <a:cs typeface="Arial" charset="0"/>
              </a:rPr>
            </a:br>
            <a:r>
              <a:rPr lang="ru-RU" sz="2000" b="1" smtClean="0">
                <a:latin typeface="Arial" charset="0"/>
                <a:cs typeface="Arial" charset="0"/>
              </a:rPr>
              <a:t>"Положение о порядке разработки, согласования и утверждения градостроительных проектов, проектной документации".</a:t>
            </a:r>
            <a:br>
              <a:rPr lang="ru-RU" sz="2000" b="1" smtClean="0">
                <a:latin typeface="Arial" charset="0"/>
                <a:cs typeface="Arial" charset="0"/>
              </a:rPr>
            </a:br>
            <a:endParaRPr lang="ru-RU" sz="20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11. </a:t>
            </a:r>
            <a:r>
              <a:rPr lang="ru-RU" sz="2000" b="1" smtClean="0">
                <a:latin typeface="Arial" charset="0"/>
                <a:cs typeface="Arial" charset="0"/>
              </a:rPr>
              <a:t>Постановление Совета Министров Республики Беларусь от 17.02.2012 N </a:t>
            </a:r>
            <a:r>
              <a:rPr lang="ru-RU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156</a:t>
            </a:r>
            <a:r>
              <a:rPr lang="ru-RU" sz="2000" b="1" smtClean="0">
                <a:latin typeface="Arial" charset="0"/>
                <a:cs typeface="Arial" charset="0"/>
              </a:rPr>
              <a:t> (ред. от 13.08.2013) "Об утверждении единого перечня административных процедур, осуществляемых государственными органами и иными организациями в отношении юридических лиц и индивидуальных предпринимателей…"</a:t>
            </a:r>
            <a:r>
              <a:rPr lang="ru-RU" sz="2000" smtClean="0">
                <a:latin typeface="Arial" charset="0"/>
                <a:cs typeface="Arial" charset="0"/>
              </a:rPr>
              <a:t/>
            </a:r>
            <a:br>
              <a:rPr lang="ru-RU" sz="2000" smtClean="0">
                <a:latin typeface="Arial" charset="0"/>
                <a:cs typeface="Arial" charset="0"/>
              </a:rPr>
            </a:br>
            <a:r>
              <a:rPr lang="ru-RU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12. </a:t>
            </a:r>
            <a:r>
              <a:rPr lang="ru-RU" sz="2000" b="1" smtClean="0">
                <a:latin typeface="Arial" charset="0"/>
                <a:cs typeface="Arial" charset="0"/>
              </a:rPr>
              <a:t>Постановление Совета Министров Республики Беларусь от 01.04.2014 N 297 "Об утверждении Правил заключения и исполнения договоров подряда на выполнение проектных и изыскательских работ и (или) ведение авторского надзора за строительством".</a:t>
            </a:r>
          </a:p>
          <a:p>
            <a:pPr marL="0" indent="0">
              <a:buFont typeface="Arial" charset="0"/>
              <a:buNone/>
            </a:pPr>
            <a:endParaRPr lang="ru-RU" sz="2000" smtClean="0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</a:pPr>
            <a:endParaRPr lang="ru-RU" sz="2000" i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Основные </a:t>
            </a: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технические нормативные 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правовые акты в сфере                   </a:t>
            </a:r>
            <a:b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</a:b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                           </a:t>
            </a: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градостроительной деятельности</a:t>
            </a:r>
            <a:endParaRPr lang="en-US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Технические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кодексы установившейся практики (ТКП),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устанавливающие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нормы и требования по планировке и застройке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населенных пунктов: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cap="all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ткп</a:t>
            </a: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45-3.01-116-2008 (02250)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"Градостроительство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Населенные пункты. Нормы планировки и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застройки";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cap="all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ткп</a:t>
            </a: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45-3.01-117-2008 (02250)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"Градостроительство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Районы усадебного жилищного строительства. Нормы планировки и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застройки".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latin typeface="Arial" panose="020B0604020202020204" pitchFamily="34" charset="0"/>
                <a:cs typeface="Arial" pitchFamily="34" charset="0"/>
              </a:rPr>
              <a:t/>
            </a:r>
            <a:br>
              <a:rPr lang="ru-RU" sz="2000" b="1" dirty="0" smtClean="0">
                <a:latin typeface="Arial" panose="020B0604020202020204" pitchFamily="34" charset="0"/>
                <a:cs typeface="Arial" pitchFamily="34" charset="0"/>
              </a:rPr>
            </a:b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Технические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кодексы установившейся практики (ТКП),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устанавливающие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состав, содержание и порядок разработки </a:t>
            </a:r>
            <a:endParaRPr lang="ru-RU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  градостроительных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проектов общего, детального и специального </a:t>
            </a:r>
            <a:endParaRPr lang="ru-RU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планирования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cap="all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ткп</a:t>
            </a: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45-3.01-118-2008</a:t>
            </a:r>
            <a:r>
              <a:rPr 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(02250)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"Градостроительство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Схема комплексной территориальной организации региона (области, района, группы районов). П</a:t>
            </a:r>
            <a:r>
              <a:rPr lang="be-BY" sz="1800" dirty="0">
                <a:latin typeface="Arial" panose="020B0604020202020204" pitchFamily="34" charset="0"/>
                <a:cs typeface="Arial" panose="020B0604020202020204" pitchFamily="34" charset="0"/>
              </a:rPr>
              <a:t>равила </a:t>
            </a:r>
            <a:r>
              <a:rPr lang="be-BY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проектирования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be-BY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ТКП </a:t>
            </a: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45-3.01-284-2014</a:t>
            </a:r>
            <a:r>
              <a:rPr 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(02250)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"Градостроительство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Градостроительный проект детального планирования. Состав и порядок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разработки";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ТКП </a:t>
            </a: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45-3.01-285-2014</a:t>
            </a:r>
            <a:r>
              <a:rPr 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(02250)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"Градостроительство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Градостроительный проект специального планирования. Состав и порядок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разработки";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ТКП </a:t>
            </a: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45-3.01-286-2014</a:t>
            </a:r>
            <a:r>
              <a:rPr 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(02250)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"Градостроительство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Градостроительный проект общего планирования. Генеральный план населенных пунктов. Состав и порядок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разработки".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ТКП </a:t>
            </a: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45-3.01-294-2014</a:t>
            </a:r>
            <a:r>
              <a:rPr 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(02250)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"Градостроительство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Градостроительный паспорт земельного участка. Состав и порядок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разработки".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 rtlCol="0">
            <a:normAutofit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Общественное обсуждение градостроительных проектов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Постановление Совета Министров Республики Беларусь от 01.06.2011 N 687 (ред. от 01.04.2014)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"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Положение о порядке проведения общественных обсуждений в области архитектурной, градостроительной и строительной деятельности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"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общественное 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обсуждение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- комплекс мероприятий, проводимых организатором общественного обсуждения и обеспечивающих информирование физических и юридических лиц об архитектурной, градостроительной и строительной деятельности, а также возможность выражения участниками общественного обсуждения своего отношения к решениям, заложенным в проектах, в целях учета общественных интересов и соблюдения прав физических и юридических лиц;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осуществляется до проведения государственных экспертиз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Организуется областными, районными, городскими, поселковыми, сельскими исполнительными комитетами, местными администрациями районов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городах.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 rtlCol="0">
            <a:normAutofit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Формы общественного обсуждения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Информирования 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физических и юридических лиц и анализа общественного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мнения.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-схемы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комплексной территориальной организации областей и иных административно-территориальных и территориальных единиц;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-генеральные планы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городов, иных населенных пунктов и территориальных единиц;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-схемы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проектов планировки районов индивидуального жилищного строительства;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-детальные планы, разрабатываемые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на территории, свободной от застройки;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-детальные планы, разрабатываемые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на территории с застройкой, подлежащей сносу;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-архитектурно-планировочные концепции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объектов строительства (при отсутствии детальных планов);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-проекты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архитектурных конкурсов (по решению местных исполнительных и распорядительных органов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804</TotalTime>
  <Words>773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Arial</vt:lpstr>
      <vt:lpstr>Тема Office</vt:lpstr>
      <vt:lpstr>Правовое регулирование градостроительной деятельности в Республике Беларусь. Общественное обсуждение градостроительных проектов.</vt:lpstr>
      <vt:lpstr>                 Основные нормативные правовые акты в сфере                                                  градостроительной деятельности 1. Закон Республики Беларусь Закон Республики Беларусь от 05.07.2004 N 300-З (ред. от 04.01.2014) "Об архитектурной, градостроительной и строительной деятельности в Республике Беларусь". 2. Указ Президента Республики Беларусь от 30.08.2011 N 385 "Об утверждении Основных направлений государственной градостроительной политики Республики Беларусь на 2011 - 2015 годы". 3. Указ Президента Республики Беларусь от 14.01.2014 N 26 "О мерах по совершенствованию строительной деятельности" 4. Постановление Совета Министров Республики Беларусь от 21.03.2014 N 252 "Положение об аттестации юридических лиц и индивидуальных предпринимателей, осуществляющих отдельные виды архитектурной, градостроительной, строительной деятельности (их составляющие), выполнение работ по обследованию зданий и сооружений").  </vt:lpstr>
      <vt:lpstr> 5. Постановление Совета Министров Республики Беларусь от 20.02.2007 N 223 (ред. от 01.04.2014) "Положение о порядке подготовки и выдачи разрешительной документации на строительство объектов" "Положение о главном архитекторе области, города, района, района в городе". 6. Постановление Совета Министров Республики Беларусь от 01.06.2011 N 687 "Положение о порядке создания и ведения государственного градостроительного кадастра Республики Беларусь, мониторинга объектов архитектурной, градостроительной и строительной деятельности"  "Положение о порядке проведения общественных обсуждений в области архитектурной, градостроительной и строительной деятельности" </vt:lpstr>
      <vt:lpstr>7. Закон Республики Беларусь от 07.01.2012 N 340-З "О санитарно-эпидемиологическом благополучии населения". 8. Закон Республики Беларусь от 09.11.2009 N 54-З (ред. от 14.07.2011) "О государственной экологической экспертизе". 9. Постановление Совета Министров Республики Беларусь от 19.05.2010 N 755 (ред. от 29.03.2013) "Положение о порядке проведения государственной экологической экспертизы" "Положение о порядке проведения оценки воздействия на окружающую среду". 10. Постановление Совета Министров Республики Беларусь от 08.10.2008 N 1476 (ред. от 01.04.2014г.)  "Положение о порядке проведения государственной экспертизы градостроительных проектов, обоснований инвестирования в строительство, архитектурных, строительных проектов, выделяемых в них этапов работ, очередей строительства, пусковых комплексов и смет (сметной документации)" "Положение о порядке разработки, согласования и утверждения градостроительных проектов, проектной документации". </vt:lpstr>
      <vt:lpstr>Slide 5</vt:lpstr>
      <vt:lpstr>Slide 6</vt:lpstr>
      <vt:lpstr>Slide 7</vt:lpstr>
      <vt:lpstr>Slide 8</vt:lpstr>
      <vt:lpstr>Slide 9</vt:lpstr>
      <vt:lpstr>Slide 10</vt:lpstr>
    </vt:vector>
  </TitlesOfParts>
  <Company>The X-Filez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Mr. X</dc:creator>
  <cp:lastModifiedBy>n.avetyan</cp:lastModifiedBy>
  <cp:revision>60</cp:revision>
  <dcterms:created xsi:type="dcterms:W3CDTF">2012-05-18T17:42:08Z</dcterms:created>
  <dcterms:modified xsi:type="dcterms:W3CDTF">2014-10-28T09:17:28Z</dcterms:modified>
</cp:coreProperties>
</file>